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92" r:id="rId21"/>
    <p:sldId id="293" r:id="rId22"/>
    <p:sldId id="294" r:id="rId23"/>
    <p:sldId id="295" r:id="rId24"/>
    <p:sldId id="276" r:id="rId25"/>
    <p:sldId id="274" r:id="rId26"/>
    <p:sldId id="277" r:id="rId27"/>
    <p:sldId id="278" r:id="rId28"/>
    <p:sldId id="279" r:id="rId29"/>
    <p:sldId id="280" r:id="rId30"/>
    <p:sldId id="281" r:id="rId31"/>
    <p:sldId id="286" r:id="rId32"/>
    <p:sldId id="287" r:id="rId33"/>
    <p:sldId id="283" r:id="rId34"/>
    <p:sldId id="284" r:id="rId35"/>
    <p:sldId id="285" r:id="rId36"/>
    <p:sldId id="288" r:id="rId37"/>
    <p:sldId id="289" r:id="rId38"/>
    <p:sldId id="290" r:id="rId3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57F4-B044-4C73-8772-AB9FAD6DBF6E}" type="datetimeFigureOut">
              <a:rPr lang="pt-BR" smtClean="0"/>
              <a:t>09/08/2019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F9122-2BE1-415B-AD26-27BD491D3A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1589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57F4-B044-4C73-8772-AB9FAD6DBF6E}" type="datetimeFigureOut">
              <a:rPr lang="pt-BR" smtClean="0"/>
              <a:t>09/08/2019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F9122-2BE1-415B-AD26-27BD491D3A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6950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57F4-B044-4C73-8772-AB9FAD6DBF6E}" type="datetimeFigureOut">
              <a:rPr lang="pt-BR" smtClean="0"/>
              <a:t>09/08/2019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F9122-2BE1-415B-AD26-27BD491D3A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430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57F4-B044-4C73-8772-AB9FAD6DBF6E}" type="datetimeFigureOut">
              <a:rPr lang="pt-BR" smtClean="0"/>
              <a:t>09/08/2019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F9122-2BE1-415B-AD26-27BD491D3A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0022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57F4-B044-4C73-8772-AB9FAD6DBF6E}" type="datetimeFigureOut">
              <a:rPr lang="pt-BR" smtClean="0"/>
              <a:t>09/08/2019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F9122-2BE1-415B-AD26-27BD491D3A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2306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57F4-B044-4C73-8772-AB9FAD6DBF6E}" type="datetimeFigureOut">
              <a:rPr lang="pt-BR" smtClean="0"/>
              <a:t>09/08/2019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F9122-2BE1-415B-AD26-27BD491D3A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506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57F4-B044-4C73-8772-AB9FAD6DBF6E}" type="datetimeFigureOut">
              <a:rPr lang="pt-BR" smtClean="0"/>
              <a:t>09/08/2019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F9122-2BE1-415B-AD26-27BD491D3A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5429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57F4-B044-4C73-8772-AB9FAD6DBF6E}" type="datetimeFigureOut">
              <a:rPr lang="pt-BR" smtClean="0"/>
              <a:t>09/08/2019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F9122-2BE1-415B-AD26-27BD491D3A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1854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57F4-B044-4C73-8772-AB9FAD6DBF6E}" type="datetimeFigureOut">
              <a:rPr lang="pt-BR" smtClean="0"/>
              <a:t>09/08/2019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F9122-2BE1-415B-AD26-27BD491D3A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013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57F4-B044-4C73-8772-AB9FAD6DBF6E}" type="datetimeFigureOut">
              <a:rPr lang="pt-BR" smtClean="0"/>
              <a:t>09/08/2019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F9122-2BE1-415B-AD26-27BD491D3A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4861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57F4-B044-4C73-8772-AB9FAD6DBF6E}" type="datetimeFigureOut">
              <a:rPr lang="pt-BR" smtClean="0"/>
              <a:t>09/08/2019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F9122-2BE1-415B-AD26-27BD491D3A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4137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157F4-B044-4C73-8772-AB9FAD6DBF6E}" type="datetimeFigureOut">
              <a:rPr lang="pt-BR" smtClean="0"/>
              <a:t>09/08/2019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F9122-2BE1-415B-AD26-27BD491D3A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0166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todamateria.com.br/semana-de-arte-moderna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todamateria.com.br/paul-cezann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damateria.com.br/diego-rivera/" TargetMode="External"/><Relationship Id="rId2" Type="http://schemas.openxmlformats.org/officeDocument/2006/relationships/hyperlink" Target="https://www.todamateria.com.br/pablo-picasso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odamateria.com.br/tarsila-do-amaral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damateria.com.br/erico-verissimo/" TargetMode="External"/><Relationship Id="rId2" Type="http://schemas.openxmlformats.org/officeDocument/2006/relationships/hyperlink" Target="https://www.todamateria.com.br/oswald-de-andrade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540914"/>
            <a:ext cx="9144000" cy="824248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Expressionismo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92428" y="1674253"/>
            <a:ext cx="5911403" cy="4649273"/>
          </a:xfrm>
        </p:spPr>
        <p:txBody>
          <a:bodyPr>
            <a:noAutofit/>
          </a:bodyPr>
          <a:lstStyle/>
          <a:p>
            <a:pPr algn="just"/>
            <a:r>
              <a:rPr lang="pt-BR" sz="3600" dirty="0"/>
              <a:t>O Expressionismo foi um movimento artístico e cultural de vanguarda surgido na Alemanha no início do século XX, transversal aos campos artísticos da arquitetura, artes plásticas, literatura, música, cinema, teatro, dança e fotografia.</a:t>
            </a:r>
          </a:p>
        </p:txBody>
      </p:sp>
      <p:pic>
        <p:nvPicPr>
          <p:cNvPr id="1026" name="Picture 2" descr="Resultado de imagem para expressionis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256" y="1275008"/>
            <a:ext cx="5164428" cy="521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975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183" y="193182"/>
            <a:ext cx="11616743" cy="655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73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6852"/>
          </a:xfrm>
        </p:spPr>
        <p:txBody>
          <a:bodyPr/>
          <a:lstStyle/>
          <a:p>
            <a:pPr algn="ctr"/>
            <a:r>
              <a:rPr lang="pt-BR" dirty="0"/>
              <a:t>A </a:t>
            </a:r>
            <a:r>
              <a:rPr lang="pt-BR" dirty="0" smtClean="0"/>
              <a:t>Noite Estrelada - </a:t>
            </a:r>
            <a:r>
              <a:rPr lang="pt-BR" dirty="0"/>
              <a:t>Van Gogh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4095" y="1300766"/>
            <a:ext cx="10728101" cy="538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17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20921" cy="3421264"/>
          </a:xfrm>
        </p:spPr>
        <p:txBody>
          <a:bodyPr/>
          <a:lstStyle/>
          <a:p>
            <a:r>
              <a:rPr lang="pt-BR" dirty="0" smtClean="0"/>
              <a:t>Cristo Amarelo - </a:t>
            </a:r>
            <a:r>
              <a:rPr lang="pt-BR" dirty="0"/>
              <a:t>Paul </a:t>
            </a:r>
            <a:r>
              <a:rPr lang="pt-BR" dirty="0" err="1"/>
              <a:t>Gauguin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5883" y="193183"/>
            <a:ext cx="6517917" cy="654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37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883"/>
          </a:xfrm>
        </p:spPr>
        <p:txBody>
          <a:bodyPr/>
          <a:lstStyle/>
          <a:p>
            <a:pPr algn="ctr"/>
            <a:r>
              <a:rPr lang="pt-BR" dirty="0" smtClean="0"/>
              <a:t>O Quarto em Arles- Van Gogh</a:t>
            </a:r>
            <a:endParaRPr lang="pt-BR" dirty="0"/>
          </a:p>
        </p:txBody>
      </p:sp>
      <p:pic>
        <p:nvPicPr>
          <p:cNvPr id="2050" name="Picture 2" descr="Resultado de imagem para expressionismo obras important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18" y="1275008"/>
            <a:ext cx="11281893" cy="533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796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518" y="365125"/>
            <a:ext cx="11024315" cy="628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11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5400" b="1" dirty="0" smtClean="0">
                <a:solidFill>
                  <a:srgbClr val="FF0000"/>
                </a:solidFill>
              </a:rPr>
              <a:t>CUBISMO</a:t>
            </a:r>
            <a:endParaRPr lang="pt-BR" sz="5400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08338" y="1365161"/>
            <a:ext cx="5022762" cy="4250028"/>
          </a:xfrm>
        </p:spPr>
        <p:txBody>
          <a:bodyPr>
            <a:normAutofit lnSpcReduction="10000"/>
          </a:bodyPr>
          <a:lstStyle/>
          <a:p>
            <a:r>
              <a:rPr lang="pt-BR" sz="4000" dirty="0"/>
              <a:t>O cubismo é um movimento artístico que surgiu no século XX, nas artes plásticas, tendo como principais fundadores Pablo Picasso e Georges </a:t>
            </a:r>
            <a:r>
              <a:rPr lang="pt-BR" sz="4000" dirty="0" err="1" smtClean="0"/>
              <a:t>Braque</a:t>
            </a:r>
            <a:r>
              <a:rPr lang="pt-BR" sz="4000" dirty="0" smtClean="0"/>
              <a:t>.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3141771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pt-BR" dirty="0"/>
              <a:t>O </a:t>
            </a:r>
            <a:r>
              <a:rPr lang="pt-BR" b="1" dirty="0"/>
              <a:t>Cubismo </a:t>
            </a:r>
            <a:r>
              <a:rPr lang="pt-BR" dirty="0"/>
              <a:t>foi um vanguarda artística europeia surgida no século XX na França que abrangeu as artes plásticas e a literatura.</a:t>
            </a:r>
          </a:p>
          <a:p>
            <a:pPr fontAlgn="base"/>
            <a:r>
              <a:rPr lang="pt-BR" dirty="0"/>
              <a:t>Marcado </a:t>
            </a:r>
            <a:r>
              <a:rPr lang="pt-BR" dirty="0" smtClean="0"/>
              <a:t>pelo </a:t>
            </a:r>
            <a:r>
              <a:rPr lang="pt-BR" dirty="0"/>
              <a:t>uso de formas geométricas, ele rompeu com os modelos estéticos que só valorizavam a perfeição das formas.</a:t>
            </a:r>
          </a:p>
          <a:p>
            <a:pPr fontAlgn="base"/>
            <a:r>
              <a:rPr lang="pt-BR" dirty="0"/>
              <a:t>Esse movimento pode ser considerado o primeiro a se caracterizar pela incorporação do imaginário urbano industrial em suas obras.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23568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4558048" cy="4351338"/>
          </a:xfrm>
        </p:spPr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pt-BR" sz="3600" b="1" dirty="0"/>
              <a:t>Origem</a:t>
            </a:r>
          </a:p>
          <a:p>
            <a:pPr marL="0" indent="0" fontAlgn="base">
              <a:buNone/>
            </a:pPr>
            <a:r>
              <a:rPr lang="pt-BR" sz="3600" dirty="0"/>
              <a:t>O marco para o surgimento do cubismo foi em 1907, com a tela "</a:t>
            </a:r>
            <a:r>
              <a:rPr lang="pt-BR" sz="3600" i="1" dirty="0" err="1"/>
              <a:t>Les</a:t>
            </a:r>
            <a:r>
              <a:rPr lang="pt-BR" sz="3600" i="1" dirty="0"/>
              <a:t> </a:t>
            </a:r>
            <a:r>
              <a:rPr lang="pt-BR" sz="3600" i="1" dirty="0" err="1"/>
              <a:t>Demoiselles</a:t>
            </a:r>
            <a:r>
              <a:rPr lang="pt-BR" sz="3600" i="1" dirty="0"/>
              <a:t> d'</a:t>
            </a:r>
            <a:r>
              <a:rPr lang="pt-BR" sz="3600" i="1" dirty="0" err="1"/>
              <a:t>Avignon</a:t>
            </a:r>
            <a:r>
              <a:rPr lang="pt-BR" sz="3600" dirty="0"/>
              <a:t>" (As damas d'</a:t>
            </a:r>
            <a:r>
              <a:rPr lang="pt-BR" sz="3600" dirty="0" err="1"/>
              <a:t>Avignon</a:t>
            </a:r>
            <a:r>
              <a:rPr lang="pt-BR" sz="3600" dirty="0"/>
              <a:t>), do pintor espanhol Pablo Picasso.</a:t>
            </a:r>
          </a:p>
          <a:p>
            <a:endParaRPr lang="pt-BR" dirty="0"/>
          </a:p>
        </p:txBody>
      </p:sp>
      <p:pic>
        <p:nvPicPr>
          <p:cNvPr id="3074" name="Picture 2" descr="Les Demoiselles d'Avignon, Picas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337" y="365125"/>
            <a:ext cx="6619741" cy="631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731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CUBISMO NO BRASIL</a:t>
            </a:r>
            <a:r>
              <a:rPr lang="pt-BR" b="1" dirty="0" smtClean="0"/>
              <a:t/>
            </a:r>
            <a:br>
              <a:rPr lang="pt-BR" b="1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1972" y="1030310"/>
            <a:ext cx="6941713" cy="5827690"/>
          </a:xfrm>
        </p:spPr>
        <p:txBody>
          <a:bodyPr>
            <a:normAutofit fontScale="92500" lnSpcReduction="10000"/>
          </a:bodyPr>
          <a:lstStyle/>
          <a:p>
            <a:pPr marL="0" indent="0" algn="just" fontAlgn="base">
              <a:buNone/>
            </a:pPr>
            <a:r>
              <a:rPr lang="pt-BR" sz="3500" dirty="0" smtClean="0"/>
              <a:t>No </a:t>
            </a:r>
            <a:r>
              <a:rPr lang="pt-BR" sz="3500" dirty="0"/>
              <a:t>Brasil, somente após a </a:t>
            </a:r>
            <a:r>
              <a:rPr lang="pt-BR" sz="3500" dirty="0">
                <a:hlinkClick r:id="rId2"/>
              </a:rPr>
              <a:t>Semana de Arte Moderna</a:t>
            </a:r>
            <a:r>
              <a:rPr lang="pt-BR" sz="3500" dirty="0"/>
              <a:t> de 1922 é que o movimento cubista irá ganhar força.</a:t>
            </a:r>
          </a:p>
          <a:p>
            <a:pPr marL="0" indent="0" algn="just" fontAlgn="base">
              <a:buNone/>
            </a:pPr>
            <a:r>
              <a:rPr lang="pt-BR" sz="3500" dirty="0"/>
              <a:t>Ainda que os artistas brasileiros não se entregaram as características exclusivamente cubistas, podemos destacas as telas da artista plástica de Tarsila do Amaral. Nelas, notamos a influência cubista pelo uso das formas geométricas</a:t>
            </a:r>
            <a:r>
              <a:rPr lang="pt-BR" sz="3500" dirty="0" smtClean="0"/>
              <a:t>.</a:t>
            </a:r>
          </a:p>
          <a:p>
            <a:pPr marL="0" indent="0" algn="just" fontAlgn="base">
              <a:buNone/>
            </a:pPr>
            <a:r>
              <a:rPr lang="pt-BR" sz="3500" dirty="0"/>
              <a:t>Ainda nas artes plásticas, vale ressaltar os trabalhos de outros artistas brasileiros: Anita Malfatti, Rego Monteiro e Di Cavalcanti.</a:t>
            </a:r>
          </a:p>
          <a:p>
            <a:endParaRPr lang="pt-BR" dirty="0"/>
          </a:p>
        </p:txBody>
      </p:sp>
      <p:pic>
        <p:nvPicPr>
          <p:cNvPr id="4098" name="Picture 2" descr="SÃ£o Paulo, Tarsila do Amar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652" y="1030310"/>
            <a:ext cx="4519457" cy="533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7483652" y="6362163"/>
            <a:ext cx="4130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0" i="1" dirty="0" smtClean="0">
                <a:solidFill>
                  <a:srgbClr val="404040"/>
                </a:solidFill>
                <a:effectLst/>
                <a:latin typeface="Droid Serif"/>
              </a:rPr>
              <a:t>São Paulo</a:t>
            </a:r>
            <a:r>
              <a:rPr lang="pt-BR" b="0" i="0" dirty="0" smtClean="0">
                <a:solidFill>
                  <a:srgbClr val="404040"/>
                </a:solidFill>
                <a:effectLst/>
                <a:latin typeface="Droid Serif"/>
              </a:rPr>
              <a:t> (1924) de Tarsila do Amaral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35270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8216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PRINCIPAIS CARACTERÍSTICAS</a:t>
            </a:r>
            <a:r>
              <a:rPr lang="pt-BR" b="1" dirty="0" smtClean="0"/>
              <a:t/>
            </a:r>
            <a:br>
              <a:rPr lang="pt-BR" b="1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785610"/>
            <a:ext cx="10515600" cy="6072389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pt-BR" dirty="0" smtClean="0"/>
              <a:t>Com </a:t>
            </a:r>
            <a:r>
              <a:rPr lang="pt-BR" dirty="0"/>
              <a:t>o cubismo teremos um tratamento </a:t>
            </a:r>
            <a:r>
              <a:rPr lang="pt-BR" b="1" dirty="0"/>
              <a:t>geométrico das formas</a:t>
            </a:r>
            <a:r>
              <a:rPr lang="pt-BR" dirty="0"/>
              <a:t> da natureza.</a:t>
            </a:r>
          </a:p>
          <a:p>
            <a:pPr fontAlgn="base"/>
            <a:r>
              <a:rPr lang="pt-BR" dirty="0"/>
              <a:t>Assim, elas passam a ser representadas pelos objetos em todos os seus ângulos no mesmo </a:t>
            </a:r>
            <a:r>
              <a:rPr lang="pt-BR" dirty="0" smtClean="0"/>
              <a:t>plano.</a:t>
            </a:r>
            <a:endParaRPr lang="pt-BR" dirty="0"/>
          </a:p>
          <a:p>
            <a:pPr fontAlgn="base"/>
            <a:r>
              <a:rPr lang="pt-BR" dirty="0"/>
              <a:t>Predominam as linhas retas, modeladas basicamente por cubos e cilindros, dada a geometrização das formas e volumes.</a:t>
            </a:r>
          </a:p>
          <a:p>
            <a:pPr fontAlgn="base"/>
            <a:r>
              <a:rPr lang="pt-BR" dirty="0"/>
              <a:t>Essa técnica que renúncia à perspectiva, assim como ao "claro-escuro", causa uma sensação de pintura escultórica.</a:t>
            </a:r>
          </a:p>
          <a:p>
            <a:pPr fontAlgn="base"/>
            <a:r>
              <a:rPr lang="pt-BR" dirty="0"/>
              <a:t>No plano conceitual, o cubismo pode ser considerado como uma arte que privilegia o </a:t>
            </a:r>
            <a:r>
              <a:rPr lang="pt-BR" b="1" dirty="0"/>
              <a:t>exercício mental </a:t>
            </a:r>
            <a:r>
              <a:rPr lang="pt-BR" dirty="0"/>
              <a:t>como maneira de expressão das ideias.</a:t>
            </a:r>
          </a:p>
          <a:p>
            <a:pPr fontAlgn="base"/>
            <a:r>
              <a:rPr lang="pt-BR" dirty="0"/>
              <a:t>Ao romper com a perspectiva consagrada das linhas de contorno, a natureza passa a ser retratada simplificadamente.</a:t>
            </a:r>
          </a:p>
          <a:p>
            <a:pPr fontAlgn="base"/>
            <a:r>
              <a:rPr lang="pt-BR" dirty="0"/>
              <a:t>Isso permite maior</a:t>
            </a:r>
            <a:r>
              <a:rPr lang="pt-BR" b="1" dirty="0"/>
              <a:t> abstração</a:t>
            </a:r>
            <a:r>
              <a:rPr lang="pt-BR" dirty="0"/>
              <a:t> sobre os atributos estéticos da obra, ao mesmo tempo em que recusa a ideia de arte enquanto pura imitação da natureza.</a:t>
            </a:r>
          </a:p>
          <a:p>
            <a:pPr fontAlgn="base"/>
            <a:r>
              <a:rPr lang="pt-BR" dirty="0"/>
              <a:t>Vale citar que este estilo abandona distinções entre forma e fundo ou qualquer noção de profundidade. As naturezas mortas urbanas e os retratos são temas recursivos no cubismo.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50817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213" y="206062"/>
            <a:ext cx="11629623" cy="647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29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Imagem relacionad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8" y="365124"/>
            <a:ext cx="11565228" cy="621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137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ARTE, 3Âº Ano&#10;Cubismo / CaracterÃ­sticas e Fases&#10;1Âª FASE: cubismo prÃ©-analÃ­tico ou cÃ©zanniano&#10;Imagem: Pablo Picasso / Les de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6" y="-888642"/>
            <a:ext cx="12037454" cy="762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962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 descr="ARTE, 3Âº Ano&#10;Cubismo / CaracterÃ­sticas e Fases&#10;2Âª FASE: cubismo analÃ­tico&#10;A PaciÃªncia, 1942&#10;Imagem:GeorgesBraque/APaciÃªnci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4247"/>
            <a:ext cx="12192000" cy="750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834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ARTE, 3Âº Ano&#10;Cubismo / CaracterÃ­sticas e Fases&#10;3Âª FASE: cubismo sintÃ©tico&#10;Violin and Checkerboard,Juan Gris, 1913&#10;Imagem:J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8339"/>
            <a:ext cx="12192000" cy="757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985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5185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FASES DO CUBISMO</a:t>
            </a:r>
            <a:r>
              <a:rPr lang="pt-BR" b="1" dirty="0" smtClean="0"/>
              <a:t/>
            </a:r>
            <a:br>
              <a:rPr lang="pt-BR" b="1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46264" y="564390"/>
            <a:ext cx="4854262" cy="5545898"/>
          </a:xfrm>
        </p:spPr>
        <p:txBody>
          <a:bodyPr/>
          <a:lstStyle/>
          <a:p>
            <a:pPr marL="0" indent="0" fontAlgn="base">
              <a:buNone/>
            </a:pPr>
            <a:r>
              <a:rPr lang="pt-BR" dirty="0" smtClean="0"/>
              <a:t>O </a:t>
            </a:r>
            <a:r>
              <a:rPr lang="pt-BR" dirty="0"/>
              <a:t>cubismo é dividido em três fases:</a:t>
            </a:r>
          </a:p>
          <a:p>
            <a:pPr fontAlgn="base"/>
            <a:r>
              <a:rPr lang="pt-BR" b="1" dirty="0"/>
              <a:t>Fase </a:t>
            </a:r>
            <a:r>
              <a:rPr lang="pt-BR" b="1" dirty="0" err="1"/>
              <a:t>Cezannista</a:t>
            </a:r>
            <a:r>
              <a:rPr lang="pt-BR" b="1" dirty="0"/>
              <a:t> ou </a:t>
            </a:r>
            <a:r>
              <a:rPr lang="pt-BR" b="1" dirty="0" err="1"/>
              <a:t>Cezaniana</a:t>
            </a:r>
            <a:r>
              <a:rPr lang="pt-BR" b="1" dirty="0"/>
              <a:t> (1907 a 1909):</a:t>
            </a:r>
          </a:p>
          <a:p>
            <a:pPr marL="0" indent="0" fontAlgn="base">
              <a:buNone/>
            </a:pPr>
            <a:r>
              <a:rPr lang="pt-BR" dirty="0"/>
              <a:t>Também chamada de fase pré-analítica, o nome já indica que esse período foi caracterizado pela influência dos trabalhos do artista plástico francês </a:t>
            </a:r>
            <a:r>
              <a:rPr lang="pt-BR" dirty="0">
                <a:hlinkClick r:id="rId2"/>
              </a:rPr>
              <a:t>Paul Cézanne</a:t>
            </a:r>
            <a:r>
              <a:rPr lang="pt-BR" dirty="0"/>
              <a:t>.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727" y="735808"/>
            <a:ext cx="3792872" cy="2601531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6952095" y="3407435"/>
            <a:ext cx="3621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pt-BR" b="1" i="0" dirty="0" smtClean="0">
                <a:solidFill>
                  <a:srgbClr val="404040"/>
                </a:solidFill>
                <a:effectLst/>
                <a:latin typeface="Open Sans"/>
              </a:rPr>
              <a:t>O Negro </a:t>
            </a:r>
            <a:r>
              <a:rPr lang="pt-BR" b="1" i="0" dirty="0" err="1" smtClean="0">
                <a:solidFill>
                  <a:srgbClr val="404040"/>
                </a:solidFill>
                <a:effectLst/>
                <a:latin typeface="Open Sans"/>
              </a:rPr>
              <a:t>Cipião</a:t>
            </a:r>
            <a:r>
              <a:rPr lang="pt-BR" b="1" i="0" dirty="0" smtClean="0">
                <a:solidFill>
                  <a:srgbClr val="404040"/>
                </a:solidFill>
                <a:effectLst/>
                <a:latin typeface="Open Sans"/>
              </a:rPr>
              <a:t> – Paul Cézanne</a:t>
            </a:r>
            <a:endParaRPr lang="pt-BR" b="1" i="0" dirty="0">
              <a:solidFill>
                <a:srgbClr val="404040"/>
              </a:solidFill>
              <a:effectLst/>
              <a:latin typeface="Open Sans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307" y="3776767"/>
            <a:ext cx="2381250" cy="302895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8709338" y="5714464"/>
            <a:ext cx="34826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0" i="1" dirty="0" smtClean="0">
                <a:solidFill>
                  <a:srgbClr val="404040"/>
                </a:solidFill>
                <a:effectLst/>
                <a:latin typeface="Droid Serif"/>
              </a:rPr>
              <a:t>Autorretrato </a:t>
            </a:r>
            <a:r>
              <a:rPr lang="pt-BR" b="0" i="0" dirty="0" smtClean="0">
                <a:solidFill>
                  <a:srgbClr val="404040"/>
                </a:solidFill>
                <a:effectLst/>
                <a:latin typeface="Droid Serif"/>
              </a:rPr>
              <a:t>(1907) de Pablo Picasso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5731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7425" y="425003"/>
            <a:ext cx="5666705" cy="5751960"/>
          </a:xfrm>
        </p:spPr>
        <p:txBody>
          <a:bodyPr>
            <a:normAutofit/>
          </a:bodyPr>
          <a:lstStyle/>
          <a:p>
            <a:pPr fontAlgn="base"/>
            <a:r>
              <a:rPr lang="pt-BR" sz="4000" b="1" dirty="0"/>
              <a:t>Fase Analítica ou Hermética (1909 a 1912)</a:t>
            </a:r>
          </a:p>
          <a:p>
            <a:pPr marL="0" indent="0" fontAlgn="base">
              <a:buNone/>
            </a:pPr>
            <a:r>
              <a:rPr lang="pt-BR" sz="4000" dirty="0"/>
              <a:t>A fase analítica caracterizou-se pela cor moderada e registro dos elementos pictóricos e seus elementos em planos sucessivos e superpostos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130" y="283335"/>
            <a:ext cx="5306095" cy="576973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970465" y="6176963"/>
            <a:ext cx="4758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0" i="1" dirty="0" smtClean="0">
                <a:solidFill>
                  <a:srgbClr val="404040"/>
                </a:solidFill>
                <a:effectLst/>
                <a:latin typeface="Droid Serif"/>
              </a:rPr>
              <a:t>Violino e Castiçal </a:t>
            </a:r>
            <a:r>
              <a:rPr lang="pt-BR" b="0" i="0" dirty="0" smtClean="0">
                <a:solidFill>
                  <a:srgbClr val="404040"/>
                </a:solidFill>
                <a:effectLst/>
                <a:latin typeface="Droid Serif"/>
              </a:rPr>
              <a:t>(1910) de Georges </a:t>
            </a:r>
            <a:r>
              <a:rPr lang="pt-BR" b="0" i="0" dirty="0" err="1" smtClean="0">
                <a:solidFill>
                  <a:srgbClr val="404040"/>
                </a:solidFill>
                <a:effectLst/>
                <a:latin typeface="Droid Serif"/>
              </a:rPr>
              <a:t>Braque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24820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83335"/>
            <a:ext cx="4918656" cy="5893628"/>
          </a:xfrm>
        </p:spPr>
        <p:txBody>
          <a:bodyPr/>
          <a:lstStyle/>
          <a:p>
            <a:pPr fontAlgn="base"/>
            <a:r>
              <a:rPr lang="pt-BR" b="1" dirty="0"/>
              <a:t>Fase do Cubismo Sintético (1911)</a:t>
            </a:r>
          </a:p>
          <a:p>
            <a:pPr marL="0" indent="0" fontAlgn="base">
              <a:buNone/>
            </a:pPr>
            <a:r>
              <a:rPr lang="pt-BR" dirty="0"/>
              <a:t>O cubismo sintético caracterizou-se pelas cores mais fortes e um retorno ao figurativo, na medida em que buscou tornar as figuras reconhecíveis.</a:t>
            </a:r>
          </a:p>
          <a:p>
            <a:pPr marL="0" indent="0" fontAlgn="base">
              <a:buNone/>
            </a:pPr>
            <a:r>
              <a:rPr lang="pt-BR" dirty="0"/>
              <a:t>Passa a empreender o método de "colagem", fixando objetos reais na tela para extrapolar os limites das sensações visuais que a pintura insinua.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189" y="283335"/>
            <a:ext cx="6078828" cy="5893628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6301532" y="6176963"/>
            <a:ext cx="3967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0" i="1" dirty="0" smtClean="0">
                <a:solidFill>
                  <a:srgbClr val="404040"/>
                </a:solidFill>
                <a:effectLst/>
                <a:latin typeface="Droid Serif"/>
              </a:rPr>
              <a:t>Homem no Café</a:t>
            </a:r>
            <a:r>
              <a:rPr lang="pt-BR" b="0" i="0" dirty="0" smtClean="0">
                <a:solidFill>
                  <a:srgbClr val="404040"/>
                </a:solidFill>
                <a:effectLst/>
                <a:latin typeface="Droid Serif"/>
              </a:rPr>
              <a:t> (1914) de Juan Gris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1392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PRINCIPAIS PINTORES CUBISTAS</a:t>
            </a:r>
            <a:br>
              <a:rPr lang="pt-BR" b="1" dirty="0" smtClean="0">
                <a:solidFill>
                  <a:srgbClr val="FF0000"/>
                </a:solidFill>
              </a:rPr>
            </a:b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120462"/>
            <a:ext cx="10515600" cy="5056501"/>
          </a:xfrm>
        </p:spPr>
        <p:txBody>
          <a:bodyPr>
            <a:normAutofit lnSpcReduction="10000"/>
          </a:bodyPr>
          <a:lstStyle/>
          <a:p>
            <a:pPr fontAlgn="base"/>
            <a:r>
              <a:rPr lang="pt-BR" sz="4000" dirty="0" smtClean="0"/>
              <a:t>Os </a:t>
            </a:r>
            <a:r>
              <a:rPr lang="pt-BR" sz="4000" dirty="0"/>
              <a:t>maiores representantes da pintura cubista foram:</a:t>
            </a:r>
          </a:p>
          <a:p>
            <a:pPr fontAlgn="base"/>
            <a:r>
              <a:rPr lang="pt-BR" sz="4000" dirty="0">
                <a:hlinkClick r:id="rId2"/>
              </a:rPr>
              <a:t>Pablo Picasso</a:t>
            </a:r>
            <a:r>
              <a:rPr lang="pt-BR" sz="4000" dirty="0"/>
              <a:t> (1881-1973)</a:t>
            </a:r>
          </a:p>
          <a:p>
            <a:pPr fontAlgn="base"/>
            <a:r>
              <a:rPr lang="pt-BR" sz="4000" dirty="0"/>
              <a:t>Georges </a:t>
            </a:r>
            <a:r>
              <a:rPr lang="pt-BR" sz="4000" dirty="0" err="1"/>
              <a:t>Braque</a:t>
            </a:r>
            <a:r>
              <a:rPr lang="pt-BR" sz="4000" dirty="0"/>
              <a:t> (1882-1963)</a:t>
            </a:r>
          </a:p>
          <a:p>
            <a:pPr fontAlgn="base"/>
            <a:r>
              <a:rPr lang="pt-BR" sz="4000" dirty="0"/>
              <a:t>Juan Gris (1887-1927)</a:t>
            </a:r>
          </a:p>
          <a:p>
            <a:pPr fontAlgn="base"/>
            <a:r>
              <a:rPr lang="pt-BR" sz="4000" dirty="0"/>
              <a:t>Fernand </a:t>
            </a:r>
            <a:r>
              <a:rPr lang="pt-BR" sz="4000" dirty="0" err="1"/>
              <a:t>Léger</a:t>
            </a:r>
            <a:r>
              <a:rPr lang="pt-BR" sz="4000" dirty="0"/>
              <a:t> (1881-1955)</a:t>
            </a:r>
          </a:p>
          <a:p>
            <a:pPr fontAlgn="base"/>
            <a:r>
              <a:rPr lang="pt-BR" sz="4000" dirty="0">
                <a:hlinkClick r:id="rId3"/>
              </a:rPr>
              <a:t>Diego Rivera</a:t>
            </a:r>
            <a:r>
              <a:rPr lang="pt-BR" sz="4000" dirty="0"/>
              <a:t> (1886-1957)</a:t>
            </a:r>
          </a:p>
          <a:p>
            <a:pPr fontAlgn="base"/>
            <a:r>
              <a:rPr lang="pt-BR" sz="4000" dirty="0">
                <a:hlinkClick r:id="rId4"/>
              </a:rPr>
              <a:t>Tarsila do Amaral</a:t>
            </a:r>
            <a:r>
              <a:rPr lang="pt-BR" sz="4000" dirty="0"/>
              <a:t> (1886-1973)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28179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PRINCIPAIS ESCRITORES CUBISTAS</a:t>
            </a:r>
            <a:br>
              <a:rPr lang="pt-BR" b="1" dirty="0" smtClean="0">
                <a:solidFill>
                  <a:srgbClr val="FF0000"/>
                </a:solidFill>
              </a:rPr>
            </a:b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197735"/>
            <a:ext cx="10515600" cy="4979228"/>
          </a:xfrm>
        </p:spPr>
        <p:txBody>
          <a:bodyPr/>
          <a:lstStyle/>
          <a:p>
            <a:pPr fontAlgn="base"/>
            <a:r>
              <a:rPr lang="pt-BR" sz="4000" dirty="0" smtClean="0"/>
              <a:t>Os principais escritores com influência do cubismo foram:</a:t>
            </a:r>
          </a:p>
          <a:p>
            <a:pPr fontAlgn="base"/>
            <a:r>
              <a:rPr lang="pt-BR" sz="4000" dirty="0" err="1" smtClean="0"/>
              <a:t>Guillaume</a:t>
            </a:r>
            <a:r>
              <a:rPr lang="pt-BR" sz="4000" dirty="0" smtClean="0"/>
              <a:t> Apollinaire (1880-1918)</a:t>
            </a:r>
          </a:p>
          <a:p>
            <a:pPr fontAlgn="base"/>
            <a:r>
              <a:rPr lang="pt-BR" sz="4000" dirty="0" smtClean="0"/>
              <a:t>Jean Cocteau (1889-1963)</a:t>
            </a:r>
          </a:p>
          <a:p>
            <a:pPr fontAlgn="base"/>
            <a:r>
              <a:rPr lang="pt-BR" sz="4000" dirty="0" smtClean="0">
                <a:hlinkClick r:id="rId2"/>
              </a:rPr>
              <a:t>Oswald de Andrade</a:t>
            </a:r>
            <a:r>
              <a:rPr lang="pt-BR" sz="4000" dirty="0" smtClean="0"/>
              <a:t> (1890-1954)</a:t>
            </a:r>
          </a:p>
          <a:p>
            <a:pPr fontAlgn="base"/>
            <a:r>
              <a:rPr lang="pt-BR" sz="4000" dirty="0" smtClean="0">
                <a:hlinkClick r:id="rId3"/>
              </a:rPr>
              <a:t>Érico Veríssimo</a:t>
            </a:r>
            <a:r>
              <a:rPr lang="pt-BR" sz="4000" dirty="0" smtClean="0"/>
              <a:t> (1905-1975)</a:t>
            </a:r>
          </a:p>
          <a:p>
            <a:pPr fontAlgn="base"/>
            <a:r>
              <a:rPr lang="pt-BR" sz="4000" dirty="0" smtClean="0"/>
              <a:t>Raul Bopp (1898-1984)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1173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PRINCIPAIS ESCULTORES CUBISTAS</a:t>
            </a:r>
            <a:br>
              <a:rPr lang="pt-BR" b="1" dirty="0" smtClean="0">
                <a:solidFill>
                  <a:srgbClr val="FF0000"/>
                </a:solidFill>
              </a:rPr>
            </a:b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094704"/>
            <a:ext cx="10515600" cy="5082259"/>
          </a:xfrm>
        </p:spPr>
        <p:txBody>
          <a:bodyPr/>
          <a:lstStyle/>
          <a:p>
            <a:pPr fontAlgn="base"/>
            <a:r>
              <a:rPr lang="pt-BR" sz="4000" dirty="0" smtClean="0"/>
              <a:t>Os maiores representantes da escultura cubista foram:</a:t>
            </a:r>
          </a:p>
          <a:p>
            <a:pPr fontAlgn="base"/>
            <a:r>
              <a:rPr lang="pt-BR" sz="4000" dirty="0" smtClean="0"/>
              <a:t>Raymond </a:t>
            </a:r>
            <a:r>
              <a:rPr lang="pt-BR" sz="4000" dirty="0" err="1" smtClean="0"/>
              <a:t>Duchamp</a:t>
            </a:r>
            <a:r>
              <a:rPr lang="pt-BR" sz="4000" dirty="0" smtClean="0"/>
              <a:t>-Villon (1873-1918)</a:t>
            </a:r>
          </a:p>
          <a:p>
            <a:pPr fontAlgn="base"/>
            <a:r>
              <a:rPr lang="pt-BR" sz="4000" dirty="0" err="1" smtClean="0"/>
              <a:t>Constantin</a:t>
            </a:r>
            <a:r>
              <a:rPr lang="pt-BR" sz="4000" dirty="0" smtClean="0"/>
              <a:t> </a:t>
            </a:r>
            <a:r>
              <a:rPr lang="pt-BR" sz="4000" dirty="0" err="1" smtClean="0"/>
              <a:t>Brancusi</a:t>
            </a:r>
            <a:r>
              <a:rPr lang="pt-BR" sz="4000" dirty="0" smtClean="0"/>
              <a:t> (1876-1957)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41209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366" y="270456"/>
            <a:ext cx="11346288" cy="637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800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BIOGRAFIA DE PABLO PICASSO</a:t>
            </a: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068946"/>
            <a:ext cx="10515600" cy="5550795"/>
          </a:xfrm>
        </p:spPr>
        <p:txBody>
          <a:bodyPr>
            <a:normAutofit fontScale="85000" lnSpcReduction="20000"/>
          </a:bodyPr>
          <a:lstStyle/>
          <a:p>
            <a:pPr fontAlgn="t"/>
            <a:r>
              <a:rPr lang="pt-BR" dirty="0" smtClean="0"/>
              <a:t>Pablo </a:t>
            </a:r>
            <a:r>
              <a:rPr lang="pt-BR" dirty="0"/>
              <a:t>Picasso (1881-1973) foi um pintor espanhol. "A Pomba da Paz", "</a:t>
            </a:r>
            <a:r>
              <a:rPr lang="pt-BR" dirty="0" err="1"/>
              <a:t>Guernica</a:t>
            </a:r>
            <a:r>
              <a:rPr lang="pt-BR" dirty="0"/>
              <a:t>", "</a:t>
            </a:r>
            <a:r>
              <a:rPr lang="pt-BR" dirty="0" err="1"/>
              <a:t>Les</a:t>
            </a:r>
            <a:r>
              <a:rPr lang="pt-BR" dirty="0"/>
              <a:t> </a:t>
            </a:r>
            <a:r>
              <a:rPr lang="pt-BR" dirty="0" err="1"/>
              <a:t>Demoiselles</a:t>
            </a:r>
            <a:r>
              <a:rPr lang="pt-BR" dirty="0"/>
              <a:t> d'</a:t>
            </a:r>
            <a:r>
              <a:rPr lang="pt-BR" dirty="0" err="1"/>
              <a:t>Avignon</a:t>
            </a:r>
            <a:r>
              <a:rPr lang="pt-BR" dirty="0"/>
              <a:t>", são algumas de suas obras mais importantes. Foi um dos criadores do "Cubismo", um dos mais destacados movimentos de arte do século XX.</a:t>
            </a:r>
          </a:p>
          <a:p>
            <a:pPr fontAlgn="t"/>
            <a:r>
              <a:rPr lang="pt-BR" dirty="0"/>
              <a:t>Pablo Ruiz Picasso (1881-1973) nasceu em Málaga, Espanha, no dia 25 de outubro de 1881. Filho de José Ruiz </a:t>
            </a:r>
            <a:r>
              <a:rPr lang="pt-BR" dirty="0" err="1"/>
              <a:t>Blasco</a:t>
            </a:r>
            <a:r>
              <a:rPr lang="pt-BR" dirty="0"/>
              <a:t> um professor de História da Arte apaixonado por pintura, e de Maria Picasso y López, ainda menino, mostrou seu talento para as artes. Seus primeiros desenhos representavam touradas. Com 14 anos já pintava com modelos vivos. Em 1896 muda-se com sua família para Barcelona, onde seu pai alugou um estúdio para o filho. Nesse mesmo ano, sua tela “Primeira Comunhão” é aceita pela Exposição Municipal de Barcelona. O quadro “Dois Patos” é enviado pelo pai para uma exposição em Málaga, recebendo o primeiro prêmio oficial do pintor.</a:t>
            </a:r>
          </a:p>
          <a:p>
            <a:pPr fontAlgn="t"/>
            <a:r>
              <a:rPr lang="pt-BR" dirty="0"/>
              <a:t>Em 1897 Pablo Picasso ingressou na Academia Real de San Fernando, em Madrid, mas logo rejeitou as formas tradicionais da escola e voltou para Barcelona. Em 1900 viaja para Paris e encontra com um industrial catalão que aluga um estúdio para o artista e o põe em contato com um negociante de quadros, que realiza a primeira exposição do pintor, no dia 24 de junho de 1901, fazendo um grande sucesso.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10259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276" y="206062"/>
            <a:ext cx="11294772" cy="646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82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34" y="167425"/>
            <a:ext cx="11500834" cy="649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12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 descr="Resultado de imagem para futurism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7" y="231820"/>
            <a:ext cx="11668259" cy="646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0396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941" y="103031"/>
            <a:ext cx="11805633" cy="659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774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456" y="257577"/>
            <a:ext cx="11578107" cy="636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451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33" y="244698"/>
            <a:ext cx="11320529" cy="638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099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820" y="103031"/>
            <a:ext cx="11590986" cy="739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832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523" y="224238"/>
            <a:ext cx="11449319" cy="6040191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867150" y="6405316"/>
            <a:ext cx="5968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0" i="0" dirty="0" smtClean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Natalia </a:t>
            </a:r>
            <a:r>
              <a:rPr lang="pt-BR" b="0" i="0" dirty="0" err="1" smtClean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Sergeyevna</a:t>
            </a:r>
            <a:r>
              <a:rPr lang="pt-BR" b="0" i="0" dirty="0" smtClean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0" i="0" dirty="0" err="1" smtClean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Goncharova</a:t>
            </a:r>
            <a:r>
              <a:rPr lang="pt-BR" b="0" i="0" dirty="0" smtClean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 (1881-1962). O ciclista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45462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093" y="206062"/>
            <a:ext cx="11500834" cy="649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73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456" y="206062"/>
            <a:ext cx="11500834" cy="647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43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668" y="90152"/>
            <a:ext cx="11526591" cy="667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4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941" y="154546"/>
            <a:ext cx="11706895" cy="654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23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426" y="141668"/>
            <a:ext cx="11668259" cy="660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98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184" y="257576"/>
            <a:ext cx="11758410" cy="649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968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468</Words>
  <Application>Microsoft Office PowerPoint</Application>
  <PresentationFormat>Widescreen</PresentationFormat>
  <Paragraphs>63</Paragraphs>
  <Slides>38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5" baseType="lpstr">
      <vt:lpstr>Arial</vt:lpstr>
      <vt:lpstr>Arial</vt:lpstr>
      <vt:lpstr>Calibri</vt:lpstr>
      <vt:lpstr>Calibri Light</vt:lpstr>
      <vt:lpstr>Droid Serif</vt:lpstr>
      <vt:lpstr>Open Sans</vt:lpstr>
      <vt:lpstr>Tema do Office</vt:lpstr>
      <vt:lpstr>Expressionismo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Noite Estrelada - Van Gogh</vt:lpstr>
      <vt:lpstr>Cristo Amarelo - Paul Gauguin</vt:lpstr>
      <vt:lpstr>O Quarto em Arles- Van Gogh</vt:lpstr>
      <vt:lpstr>Apresentação do PowerPoint</vt:lpstr>
      <vt:lpstr>CUBISMO</vt:lpstr>
      <vt:lpstr>Apresentação do PowerPoint</vt:lpstr>
      <vt:lpstr>Apresentação do PowerPoint</vt:lpstr>
      <vt:lpstr>CUBISMO NO BRASIL </vt:lpstr>
      <vt:lpstr>PRINCIPAIS CARACTERÍSTICAS </vt:lpstr>
      <vt:lpstr>Apresentação do PowerPoint</vt:lpstr>
      <vt:lpstr>Apresentação do PowerPoint</vt:lpstr>
      <vt:lpstr>Apresentação do PowerPoint</vt:lpstr>
      <vt:lpstr>Apresentação do PowerPoint</vt:lpstr>
      <vt:lpstr>FASES DO CUBISMO </vt:lpstr>
      <vt:lpstr>Apresentação do PowerPoint</vt:lpstr>
      <vt:lpstr>Apresentação do PowerPoint</vt:lpstr>
      <vt:lpstr>PRINCIPAIS PINTORES CUBISTAS </vt:lpstr>
      <vt:lpstr>PRINCIPAIS ESCRITORES CUBISTAS </vt:lpstr>
      <vt:lpstr>PRINCIPAIS ESCULTORES CUBISTAS </vt:lpstr>
      <vt:lpstr>BIOGRAFIA DE PABLO PICASSO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Expressionismo</dc:title>
  <dc:creator>Pessoal</dc:creator>
  <cp:lastModifiedBy>Pessoal</cp:lastModifiedBy>
  <cp:revision>14</cp:revision>
  <dcterms:created xsi:type="dcterms:W3CDTF">2019-04-03T00:21:49Z</dcterms:created>
  <dcterms:modified xsi:type="dcterms:W3CDTF">2019-08-09T14:41:35Z</dcterms:modified>
</cp:coreProperties>
</file>